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72" r:id="rId3"/>
    <p:sldId id="266" r:id="rId4"/>
    <p:sldId id="274" r:id="rId5"/>
    <p:sldId id="276" r:id="rId6"/>
    <p:sldId id="257" r:id="rId7"/>
    <p:sldId id="258" r:id="rId8"/>
    <p:sldId id="259" r:id="rId9"/>
    <p:sldId id="280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00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1D0D0E87-7A1A-4F81-B07B-B14EDF2D12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0" lang="zh-TW" altLang="zh-TW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>
                <a:extLst>
                  <a:ext uri="{FF2B5EF4-FFF2-40B4-BE49-F238E27FC236}">
                    <a16:creationId xmlns:a16="http://schemas.microsoft.com/office/drawing/2014/main" id="{AA42D74F-9139-4320-9BE4-CFBA8D91D07B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0" lang="zh-TW" altLang="zh-TW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6">
                <a:extLst>
                  <a:ext uri="{FF2B5EF4-FFF2-40B4-BE49-F238E27FC236}">
                    <a16:creationId xmlns:a16="http://schemas.microsoft.com/office/drawing/2014/main" id="{4F23E2C3-875D-4FDE-9D57-C69E8DB9FEBB}"/>
                  </a:ext>
                </a:extLst>
              </p:cNvPr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0" lang="zh-TW" altLang="zh-TW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>
                <a:extLst>
                  <a:ext uri="{FF2B5EF4-FFF2-40B4-BE49-F238E27FC236}">
                    <a16:creationId xmlns:a16="http://schemas.microsoft.com/office/drawing/2014/main" id="{6D987935-F8D4-48A7-BF01-AE37971087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0" lang="zh-TW" altLang="zh-TW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9421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94220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CCA18770-D112-4ADC-9159-E53E9C812B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D629E9A6-3782-4277-97A1-0B0FA34919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ED90FEF9-B229-4961-A4E1-932BB76DB5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A5AA80-F6DD-476F-860F-11CEB2E499E6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421068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01E264-168A-4B66-A6AD-963B42D78143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166631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CC667A-67F2-4312-92B6-17C7911B895B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512378"/>
      </p:ext>
    </p:extLst>
  </p:cSld>
  <p:clrMapOvr>
    <a:masterClrMapping/>
  </p:clrMapOvr>
  <p:transition spd="slow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3293FB-704B-438C-991B-23EB4C3157E6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42450"/>
      </p:ext>
    </p:extLst>
  </p:cSld>
  <p:clrMapOvr>
    <a:masterClrMapping/>
  </p:clrMapOvr>
  <p:transition spd="slow"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zh-TW" altLang="en-US" noProof="0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9AE0E3-C66F-4558-8D3C-05BADA5E8294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929717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D5F45D-6EE3-4F51-9B77-277A1DC07892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713414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9B4D47-3272-4D00-A7CF-080B3AE6C0CB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893299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7E3948-34F5-45D6-A7DB-743BAD12BD07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19269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243946-0A35-4D11-A7BC-193F1349BCCF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598656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4195AD-2565-488F-B85B-EC0765741FA2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331024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81CEC2-92AF-4C0B-B26B-F5988C791A88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354541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B27C50-C3DA-488C-8395-42FD85670673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657674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0CDC0E-98A9-404D-8629-8D9DC3170656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015978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>
              <a:extLst>
                <a:ext uri="{FF2B5EF4-FFF2-40B4-BE49-F238E27FC236}">
                  <a16:creationId xmlns:a16="http://schemas.microsoft.com/office/drawing/2014/main" id="{A1B9E32B-37A2-4E05-A66C-7B1ECF1020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0" lang="zh-TW" altLang="zh-TW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>
                <a:extLst>
                  <a:ext uri="{FF2B5EF4-FFF2-40B4-BE49-F238E27FC236}">
                    <a16:creationId xmlns:a16="http://schemas.microsoft.com/office/drawing/2014/main" id="{23F53E26-CFE8-433F-9DB5-7093CEFB5C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0" lang="zh-TW" altLang="zh-TW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kumimoji="1" lang="zh-TW" altLang="en-US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93193" name="Rectangle 9">
            <a:extLst>
              <a:ext uri="{FF2B5EF4-FFF2-40B4-BE49-F238E27FC236}">
                <a16:creationId xmlns:a16="http://schemas.microsoft.com/office/drawing/2014/main" id="{B9F25BC5-9224-4D8A-864A-1B30358FDA1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3194" name="Rectangle 10">
            <a:extLst>
              <a:ext uri="{FF2B5EF4-FFF2-40B4-BE49-F238E27FC236}">
                <a16:creationId xmlns:a16="http://schemas.microsoft.com/office/drawing/2014/main" id="{2D83346F-05CA-43B5-AC5E-F12BA65EAE2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3195" name="Rectangle 11">
            <a:extLst>
              <a:ext uri="{FF2B5EF4-FFF2-40B4-BE49-F238E27FC236}">
                <a16:creationId xmlns:a16="http://schemas.microsoft.com/office/drawing/2014/main" id="{F9883AA5-1DAF-4255-8C8E-D0C80DA0782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53CD159-88BB-47AD-84D5-EB8ABD0D0E09}" type="slidenum">
              <a:rPr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186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 spd="slow">
    <p:randomBar dir="vert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kumimoji="1" sz="23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0" lang="zh-TW" altLang="en-US" sz="4400" kern="1200" dirty="0">
                <a:solidFill>
                  <a:prstClr val="black"/>
                </a:solidFill>
                <a:latin typeface="Calibri"/>
              </a:rPr>
              <a:t>安心</a:t>
            </a:r>
            <a:r>
              <a:rPr kumimoji="0" lang="zh-TW" altLang="en-US" sz="4400" kern="1200" dirty="0" smtClean="0">
                <a:solidFill>
                  <a:prstClr val="black"/>
                </a:solidFill>
                <a:latin typeface="Calibri"/>
              </a:rPr>
              <a:t>講座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679700"/>
            <a:ext cx="4170363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3281783"/>
      </p:ext>
    </p:extLst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/>
            <a:endParaRPr lang="en-US" altLang="zh-TW" sz="3600" b="1" smtClean="0"/>
          </a:p>
          <a:p>
            <a:pPr>
              <a:buFontTx/>
              <a:buNone/>
            </a:pPr>
            <a:r>
              <a:rPr lang="zh-TW" altLang="en-US" sz="3600" b="1" smtClean="0">
                <a:latin typeface="標楷體" pitchFamily="65" charset="-120"/>
                <a:ea typeface="標楷體" pitchFamily="65" charset="-120"/>
              </a:rPr>
              <a:t>       </a:t>
            </a:r>
            <a:r>
              <a:rPr lang="zh-TW" altLang="en-US" sz="4000" b="1" smtClean="0">
                <a:latin typeface="標楷體" pitchFamily="65" charset="-120"/>
                <a:ea typeface="標楷體" pitchFamily="65" charset="-120"/>
              </a:rPr>
              <a:t>與喜樂的人要同樂</a:t>
            </a:r>
            <a:endParaRPr lang="en-US" altLang="zh-TW" sz="4000" b="1" smtClean="0">
              <a:latin typeface="標楷體" pitchFamily="65" charset="-120"/>
              <a:ea typeface="標楷體" pitchFamily="65" charset="-120"/>
            </a:endParaRPr>
          </a:p>
          <a:p>
            <a:pPr>
              <a:buFontTx/>
              <a:buNone/>
            </a:pPr>
            <a:r>
              <a:rPr lang="zh-TW" altLang="en-US" sz="4000" b="1" smtClean="0">
                <a:latin typeface="標楷體" pitchFamily="65" charset="-120"/>
                <a:ea typeface="標楷體" pitchFamily="65" charset="-120"/>
              </a:rPr>
              <a:t>       與哀哭的人要同哭</a:t>
            </a:r>
            <a:endParaRPr lang="en-US" altLang="zh-TW" sz="4000" b="1" smtClean="0">
              <a:latin typeface="標楷體" pitchFamily="65" charset="-120"/>
              <a:ea typeface="標楷體" pitchFamily="65" charset="-120"/>
            </a:endParaRPr>
          </a:p>
          <a:p>
            <a:pPr>
              <a:buFontTx/>
              <a:buNone/>
            </a:pPr>
            <a:r>
              <a:rPr lang="en-US" altLang="zh-TW" sz="3600" b="1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600" b="1" smtClean="0">
                <a:latin typeface="標楷體" pitchFamily="65" charset="-120"/>
                <a:ea typeface="標楷體" pitchFamily="65" charset="-120"/>
              </a:rPr>
              <a:t>        </a:t>
            </a:r>
            <a:r>
              <a:rPr lang="en-US" altLang="zh-TW" sz="1800" smtClean="0"/>
              <a:t>Rejoice with them that do rejoice, </a:t>
            </a:r>
          </a:p>
          <a:p>
            <a:pPr>
              <a:buFontTx/>
              <a:buNone/>
            </a:pPr>
            <a:r>
              <a:rPr lang="zh-TW" altLang="en-US" sz="1800" smtClean="0"/>
              <a:t>                                        </a:t>
            </a:r>
            <a:r>
              <a:rPr lang="en-US" altLang="zh-TW" sz="1800" smtClean="0"/>
              <a:t>and weep with them that weep.</a:t>
            </a:r>
          </a:p>
          <a:p>
            <a:pPr>
              <a:buFontTx/>
              <a:buNone/>
            </a:pPr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                 </a:t>
            </a:r>
            <a:r>
              <a:rPr lang="en-US" altLang="zh-TW" sz="2400" smtClean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聖經．羅馬書</a:t>
            </a:r>
            <a:r>
              <a:rPr lang="en-US" altLang="zh-TW" sz="2400" smtClean="0">
                <a:latin typeface="標楷體" pitchFamily="65" charset="-120"/>
                <a:ea typeface="標楷體" pitchFamily="65" charset="-120"/>
              </a:rPr>
              <a:t>》</a:t>
            </a:r>
            <a:r>
              <a:rPr lang="zh-TW" altLang="en-US" sz="2400" b="1" smtClean="0"/>
              <a:t> </a:t>
            </a:r>
            <a:endParaRPr lang="en-US" altLang="zh-TW" sz="2400" b="1" smtClean="0"/>
          </a:p>
          <a:p>
            <a:pPr>
              <a:buFontTx/>
              <a:buNone/>
            </a:pPr>
            <a:r>
              <a:rPr lang="zh-TW" altLang="en-US" sz="2400" b="1" smtClean="0"/>
              <a:t> </a:t>
            </a:r>
            <a:endParaRPr lang="en-US" altLang="zh-TW" sz="3600" b="1" smtClean="0"/>
          </a:p>
          <a:p>
            <a:pPr algn="ctr" eaLnBrk="1" hangingPunct="1">
              <a:buFontTx/>
              <a:buNone/>
            </a:pPr>
            <a:r>
              <a:rPr lang="en-US" altLang="zh-TW" sz="3600" b="1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7284387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急性</a:t>
            </a:r>
            <a:r>
              <a:rPr lang="zh-TW" altLang="en-US" dirty="0" smtClean="0"/>
              <a:t>壓力反應</a:t>
            </a:r>
            <a:endParaRPr lang="zh-TW" alt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700808"/>
            <a:ext cx="6840760" cy="3765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659508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3600" b="1" dirty="0" smtClean="0">
                <a:solidFill>
                  <a:srgbClr val="CC0000"/>
                </a:solidFill>
              </a:rPr>
              <a:t>安心法寶：</a:t>
            </a:r>
            <a:r>
              <a:rPr lang="zh-TW" altLang="en-US" sz="2800" b="1" dirty="0" smtClean="0">
                <a:solidFill>
                  <a:srgbClr val="CC0000"/>
                </a:solidFill>
              </a:rPr>
              <a:t>「</a:t>
            </a:r>
            <a:r>
              <a:rPr lang="zh-TW" altLang="en-US" sz="3600" b="1" dirty="0" smtClean="0">
                <a:solidFill>
                  <a:srgbClr val="CC0000"/>
                </a:solidFill>
              </a:rPr>
              <a:t>信</a:t>
            </a:r>
            <a:r>
              <a:rPr lang="zh-TW" altLang="en-US" sz="2800" b="1" dirty="0" smtClean="0">
                <a:solidFill>
                  <a:srgbClr val="CC0000"/>
                </a:solidFill>
              </a:rPr>
              <a:t>、</a:t>
            </a:r>
            <a:r>
              <a:rPr lang="zh-TW" altLang="en-US" sz="3600" b="1" dirty="0">
                <a:solidFill>
                  <a:srgbClr val="CC0000"/>
                </a:solidFill>
              </a:rPr>
              <a:t>運</a:t>
            </a:r>
            <a:r>
              <a:rPr lang="zh-TW" altLang="en-US" sz="2800" b="1" dirty="0" smtClean="0">
                <a:solidFill>
                  <a:srgbClr val="CC0000"/>
                </a:solidFill>
              </a:rPr>
              <a:t>、同、轉」 </a:t>
            </a:r>
            <a:r>
              <a:rPr lang="zh-TW" altLang="en-US" sz="1400" dirty="0" smtClean="0"/>
              <a:t>（黃龍杰，</a:t>
            </a:r>
            <a:r>
              <a:rPr lang="en-US" altLang="zh-TW" sz="1400" dirty="0" smtClean="0"/>
              <a:t>2008</a:t>
            </a:r>
            <a:r>
              <a:rPr lang="zh-TW" altLang="en-US" sz="1400" dirty="0" smtClean="0"/>
              <a:t>）</a:t>
            </a:r>
            <a:r>
              <a:rPr lang="zh-TW" altLang="en-US" dirty="0" smtClean="0"/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b="1" dirty="0" smtClean="0">
                <a:ea typeface="標楷體" pitchFamily="65" charset="-120"/>
              </a:rPr>
              <a:t>「信」＝信仰</a:t>
            </a:r>
            <a:r>
              <a:rPr lang="zh-TW" altLang="en-US" dirty="0" smtClean="0">
                <a:ea typeface="標楷體" pitchFamily="65" charset="-120"/>
              </a:rPr>
              <a:t>：</a:t>
            </a:r>
          </a:p>
          <a:p>
            <a:pPr lvl="1" eaLnBrk="1" hangingPunct="1"/>
            <a:r>
              <a:rPr lang="zh-TW" altLang="en-US" dirty="0" smtClean="0">
                <a:ea typeface="標楷體" pitchFamily="65" charset="-120"/>
              </a:rPr>
              <a:t>做禮拜、望彌撒，不住禱告</a:t>
            </a:r>
          </a:p>
          <a:p>
            <a:pPr lvl="1" eaLnBrk="1" hangingPunct="1"/>
            <a:r>
              <a:rPr lang="zh-TW" altLang="en-US" dirty="0" smtClean="0">
                <a:ea typeface="標楷體" pitchFamily="65" charset="-120"/>
              </a:rPr>
              <a:t>參加法會或禪修，</a:t>
            </a:r>
          </a:p>
          <a:p>
            <a:pPr lvl="1" eaLnBrk="1" hangingPunct="1"/>
            <a:r>
              <a:rPr lang="zh-TW" altLang="en-US" dirty="0" smtClean="0">
                <a:ea typeface="標楷體" pitchFamily="65" charset="-120"/>
              </a:rPr>
              <a:t>上寺廟燒香、拜拜、收驚、念經、求符</a:t>
            </a:r>
            <a:endParaRPr lang="en-US" altLang="zh-TW" dirty="0" smtClean="0">
              <a:ea typeface="標楷體" pitchFamily="65" charset="-120"/>
            </a:endParaRPr>
          </a:p>
          <a:p>
            <a:pPr marL="457200" lvl="1" indent="0" eaLnBrk="1" hangingPunct="1">
              <a:buNone/>
            </a:pPr>
            <a:endParaRPr lang="zh-TW" altLang="en-US" dirty="0" smtClean="0">
              <a:ea typeface="標楷體" pitchFamily="65" charset="-120"/>
            </a:endParaRPr>
          </a:p>
          <a:p>
            <a:pPr eaLnBrk="1" hangingPunct="1"/>
            <a:r>
              <a:rPr lang="zh-TW" altLang="en-US" dirty="0" smtClean="0">
                <a:ea typeface="標楷體" pitchFamily="65" charset="-120"/>
              </a:rPr>
              <a:t>「運」＝運動：</a:t>
            </a:r>
          </a:p>
          <a:p>
            <a:pPr lvl="1" eaLnBrk="1" hangingPunct="1"/>
            <a:r>
              <a:rPr lang="zh-TW" altLang="en-US" dirty="0" smtClean="0">
                <a:ea typeface="標楷體" pitchFamily="65" charset="-120"/>
              </a:rPr>
              <a:t>從事有氧運動，讓自己喘喘氣和流流汗，</a:t>
            </a:r>
          </a:p>
          <a:p>
            <a:pPr lvl="1" eaLnBrk="1" hangingPunct="1"/>
            <a:r>
              <a:rPr lang="zh-TW" altLang="en-US" dirty="0" smtClean="0">
                <a:ea typeface="標楷體" pitchFamily="65" charset="-120"/>
              </a:rPr>
              <a:t>把壓力賀爾蒙排出體外。</a:t>
            </a:r>
          </a:p>
          <a:p>
            <a:pPr eaLnBrk="1" hangingPunct="1"/>
            <a:endParaRPr lang="zh-TW" altLang="en-US" dirty="0" smtClean="0">
              <a:ea typeface="標楷體" pitchFamily="65" charset="-120"/>
            </a:endParaRPr>
          </a:p>
          <a:p>
            <a:pPr eaLnBrk="1" hangingPunct="1">
              <a:buFontTx/>
              <a:buNone/>
            </a:pPr>
            <a:r>
              <a:rPr lang="zh-TW" altLang="en-US" sz="3600" dirty="0" smtClean="0">
                <a:latin typeface="華康鐵線龍門W3" pitchFamily="65" charset="-120"/>
                <a:ea typeface="華康鐵線龍門W3" pitchFamily="65" charset="-120"/>
              </a:rPr>
              <a:t> </a:t>
            </a:r>
            <a:endParaRPr lang="zh-TW" altLang="en-US" sz="2800" dirty="0" smtClean="0">
              <a:latin typeface="華康鐵線龍門W3" pitchFamily="65" charset="-120"/>
              <a:ea typeface="華康鐵線龍門W3" pitchFamily="65" charset="-120"/>
            </a:endParaRPr>
          </a:p>
          <a:p>
            <a:pPr eaLnBrk="1" hangingPunct="1">
              <a:buFontTx/>
              <a:buNone/>
            </a:pPr>
            <a:endParaRPr lang="en-US" altLang="zh-TW" dirty="0" smtClean="0">
              <a:ea typeface="標楷體" pitchFamily="65" charset="-12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0" y="0"/>
            <a:ext cx="185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7457" anchor="ctr">
            <a:spAutoFit/>
          </a:bodyPr>
          <a:lstStyle/>
          <a:p>
            <a:r>
              <a:rPr lang="en-US" altLang="zh-TW" sz="2400">
                <a:latin typeface="Times New Roman" pitchFamily="18" charset="0"/>
              </a:rPr>
              <a:t> 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0"/>
            <a:ext cx="185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7457" anchor="ctr">
            <a:spAutoFit/>
          </a:bodyPr>
          <a:lstStyle/>
          <a:p>
            <a:r>
              <a:rPr lang="en-US" altLang="zh-TW" sz="2400"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4561340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3600" b="1" dirty="0" smtClean="0">
                <a:solidFill>
                  <a:srgbClr val="CC0000"/>
                </a:solidFill>
              </a:rPr>
              <a:t>安心法寶： </a:t>
            </a:r>
            <a:r>
              <a:rPr lang="zh-TW" altLang="en-US" sz="2800" b="1" dirty="0" smtClean="0">
                <a:solidFill>
                  <a:srgbClr val="CC0000"/>
                </a:solidFill>
              </a:rPr>
              <a:t>「信、運、</a:t>
            </a:r>
            <a:r>
              <a:rPr lang="zh-TW" altLang="en-US" sz="3600" b="1" dirty="0" smtClean="0">
                <a:solidFill>
                  <a:srgbClr val="CC0000"/>
                </a:solidFill>
              </a:rPr>
              <a:t>同、</a:t>
            </a:r>
            <a:r>
              <a:rPr lang="zh-TW" altLang="en-US" sz="3600" b="1" dirty="0">
                <a:solidFill>
                  <a:srgbClr val="CC0000"/>
                </a:solidFill>
              </a:rPr>
              <a:t>轉</a:t>
            </a:r>
            <a:r>
              <a:rPr lang="zh-TW" altLang="en-US" sz="2800" b="1" dirty="0" smtClean="0">
                <a:solidFill>
                  <a:srgbClr val="CC0000"/>
                </a:solidFill>
              </a:rPr>
              <a:t>」</a:t>
            </a:r>
            <a:endParaRPr lang="zh-TW" altLang="en-US" sz="1100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zh-TW" altLang="en-US" sz="3200" b="1" smtClean="0">
                <a:latin typeface="標楷體" pitchFamily="65" charset="-120"/>
                <a:ea typeface="標楷體" pitchFamily="65" charset="-120"/>
              </a:rPr>
              <a:t>「同」＝同伴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 ：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785813" y="2286000"/>
            <a:ext cx="8107362" cy="3810000"/>
          </a:xfrm>
        </p:spPr>
        <p:txBody>
          <a:bodyPr/>
          <a:lstStyle/>
          <a:p>
            <a:pPr lvl="1" eaLnBrk="1" hangingPunct="1"/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「分享快樂，快樂會加倍</a:t>
            </a:r>
            <a:r>
              <a:rPr lang="zh-TW" altLang="en-US" sz="3200" dirty="0" smtClean="0">
                <a:latin typeface="新細明體" charset="-120"/>
              </a:rPr>
              <a:t>；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lvl="1" eaLnBrk="1" hangingPunct="1"/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 分擔痛苦，痛苦會減半。」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marL="457200" lvl="1" indent="0" eaLnBrk="1" hangingPunct="1">
              <a:buNone/>
            </a:pP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lvl="0" eaLnBrk="1" hangingPunct="1">
              <a:buClr>
                <a:srgbClr val="B2B2B2"/>
              </a:buClr>
            </a:pPr>
            <a:r>
              <a:rPr lang="zh-TW" altLang="en-US" b="1" dirty="0" smtClean="0">
                <a:solidFill>
                  <a:srgbClr val="000000"/>
                </a:solidFill>
                <a:ea typeface="標楷體" pitchFamily="65" charset="-120"/>
              </a:rPr>
              <a:t>「</a:t>
            </a:r>
            <a:r>
              <a:rPr lang="zh-TW" altLang="en-US" b="1" dirty="0">
                <a:solidFill>
                  <a:srgbClr val="000000"/>
                </a:solidFill>
                <a:ea typeface="標楷體" pitchFamily="65" charset="-120"/>
              </a:rPr>
              <a:t>轉」＝轉移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</a:rPr>
              <a:t>：</a:t>
            </a:r>
          </a:p>
          <a:p>
            <a:pPr lvl="1" eaLnBrk="1" hangingPunct="1">
              <a:buClr>
                <a:srgbClr val="CCCC99"/>
              </a:buClr>
            </a:pPr>
            <a:r>
              <a:rPr lang="zh-TW" altLang="en-US" sz="2600" dirty="0">
                <a:solidFill>
                  <a:srgbClr val="000000"/>
                </a:solidFill>
                <a:ea typeface="標楷體" pitchFamily="65" charset="-120"/>
              </a:rPr>
              <a:t>轉移注意</a:t>
            </a:r>
            <a:r>
              <a:rPr lang="zh-TW" altLang="en-US" sz="2600" dirty="0" smtClean="0">
                <a:solidFill>
                  <a:srgbClr val="000000"/>
                </a:solidFill>
              </a:rPr>
              <a:t>，</a:t>
            </a:r>
            <a:r>
              <a:rPr lang="zh-TW" altLang="en-US" sz="2600" dirty="0" smtClean="0">
                <a:solidFill>
                  <a:srgbClr val="000000"/>
                </a:solidFill>
                <a:ea typeface="標楷體" pitchFamily="65" charset="-120"/>
              </a:rPr>
              <a:t>走出</a:t>
            </a:r>
            <a:r>
              <a:rPr lang="zh-TW" altLang="en-US" sz="2600" dirty="0">
                <a:solidFill>
                  <a:srgbClr val="000000"/>
                </a:solidFill>
                <a:ea typeface="標楷體" pitchFamily="65" charset="-120"/>
              </a:rPr>
              <a:t>去接觸大自然</a:t>
            </a:r>
            <a:r>
              <a:rPr lang="zh-TW" altLang="en-US" sz="2600" dirty="0">
                <a:solidFill>
                  <a:srgbClr val="000000"/>
                </a:solidFill>
              </a:rPr>
              <a:t>、</a:t>
            </a:r>
            <a:r>
              <a:rPr lang="zh-TW" altLang="en-US" sz="2600" dirty="0">
                <a:solidFill>
                  <a:srgbClr val="000000"/>
                </a:solidFill>
                <a:ea typeface="標楷體" pitchFamily="65" charset="-120"/>
              </a:rPr>
              <a:t>或看電影</a:t>
            </a:r>
            <a:r>
              <a:rPr lang="en-US" altLang="zh-TW" sz="26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…</a:t>
            </a:r>
            <a:r>
              <a:rPr lang="en-US" altLang="zh-TW" sz="2600" dirty="0">
                <a:solidFill>
                  <a:srgbClr val="000000"/>
                </a:solidFill>
                <a:ea typeface="標楷體" pitchFamily="65" charset="-120"/>
              </a:rPr>
              <a:t> </a:t>
            </a:r>
            <a:r>
              <a:rPr lang="zh-TW" altLang="en-US" sz="2600" dirty="0" smtClean="0">
                <a:solidFill>
                  <a:srgbClr val="000000"/>
                </a:solidFill>
                <a:ea typeface="標楷體" pitchFamily="65" charset="-120"/>
              </a:rPr>
              <a:t>。</a:t>
            </a:r>
            <a:endParaRPr lang="en-US" altLang="zh-TW" sz="2600" dirty="0" smtClean="0">
              <a:solidFill>
                <a:srgbClr val="000000"/>
              </a:solidFill>
              <a:ea typeface="標楷體" pitchFamily="65" charset="-120"/>
            </a:endParaRPr>
          </a:p>
          <a:p>
            <a:pPr lvl="1" eaLnBrk="1" hangingPunct="1">
              <a:buClr>
                <a:srgbClr val="CCCC99"/>
              </a:buClr>
            </a:pPr>
            <a:r>
              <a:rPr lang="zh-TW" altLang="en-US" dirty="0" smtClean="0">
                <a:solidFill>
                  <a:srgbClr val="000000"/>
                </a:solidFill>
                <a:ea typeface="標楷體" pitchFamily="65" charset="-120"/>
              </a:rPr>
              <a:t>暫時</a:t>
            </a:r>
            <a:r>
              <a:rPr lang="zh-TW" altLang="en-US" dirty="0">
                <a:solidFill>
                  <a:srgbClr val="000000"/>
                </a:solidFill>
                <a:ea typeface="標楷體" pitchFamily="65" charset="-120"/>
              </a:rPr>
              <a:t>把煩惱放下，避免鑽牛角尖，越陷越深。</a:t>
            </a:r>
          </a:p>
          <a:p>
            <a:pPr marL="457200" lvl="1" indent="0" eaLnBrk="1" hangingPunct="1">
              <a:buNone/>
            </a:pPr>
            <a:endParaRPr lang="zh-TW" altLang="en-US" sz="3200" dirty="0" smtClean="0"/>
          </a:p>
          <a:p>
            <a:pPr eaLnBrk="1" hangingPunct="1"/>
            <a:endParaRPr lang="zh-TW" altLang="en-US" sz="3200" b="1" dirty="0" smtClean="0"/>
          </a:p>
          <a:p>
            <a:pPr eaLnBrk="1" hangingPunct="1"/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425014457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978775" cy="1143000"/>
          </a:xfrm>
        </p:spPr>
        <p:txBody>
          <a:bodyPr/>
          <a:lstStyle/>
          <a:p>
            <a:pPr algn="ctr" eaLnBrk="1" hangingPunct="1"/>
            <a:r>
              <a:rPr lang="zh-TW" altLang="en-US" sz="3800" dirty="0" smtClean="0">
                <a:ea typeface="Arial Unicode MS" pitchFamily="34" charset="-120"/>
                <a:cs typeface="Arial Unicode MS" pitchFamily="34" charset="-120"/>
              </a:rPr>
              <a:t>導師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241425"/>
            <a:ext cx="8316912" cy="561657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altLang="zh-TW" smtClean="0">
                <a:solidFill>
                  <a:srgbClr val="6633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zh-TW" altLang="en-US" sz="320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事實真相只有一個，需阻斷無謂的臆測或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zh-TW" altLang="en-US" sz="320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</a:t>
            </a:r>
            <a:r>
              <a:rPr lang="zh-TW" altLang="en-US" smtClean="0">
                <a:solidFill>
                  <a:srgbClr val="000066"/>
                </a:solidFill>
              </a:rPr>
              <a:t>「</a:t>
            </a:r>
            <a:r>
              <a:rPr lang="zh-TW" altLang="en-US" sz="320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流言」，尤其老師更不能加入學生的這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zh-TW" altLang="en-US" sz="320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種討論中</a:t>
            </a:r>
          </a:p>
          <a:p>
            <a:pPr eaLnBrk="1" hangingPunct="1">
              <a:lnSpc>
                <a:spcPct val="110000"/>
              </a:lnSpc>
            </a:pPr>
            <a:r>
              <a:rPr lang="zh-TW" altLang="en-US" sz="320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不要在任何時候談論「聽說學校風水有問題，所以</a:t>
            </a:r>
            <a:r>
              <a:rPr lang="en-US" altLang="zh-TW" sz="320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---</a:t>
            </a:r>
            <a:r>
              <a:rPr lang="zh-TW" altLang="en-US" sz="320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」、或是對於事發地點穿鑿附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zh-TW" altLang="en-US" sz="320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會一些無助於平復學生情緒的說法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zh-TW" altLang="en-US" sz="320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</a:t>
            </a:r>
            <a:endParaRPr lang="en-US" altLang="zh-TW" sz="3200" smtClean="0">
              <a:solidFill>
                <a:srgbClr val="000066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7045874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8050213" cy="1143000"/>
          </a:xfrm>
        </p:spPr>
        <p:txBody>
          <a:bodyPr/>
          <a:lstStyle/>
          <a:p>
            <a:pPr algn="ctr" eaLnBrk="1" hangingPunct="1"/>
            <a:r>
              <a:rPr lang="zh-TW" altLang="en-US" sz="3800" dirty="0" smtClean="0">
                <a:ea typeface="Arial Unicode MS" pitchFamily="34" charset="-120"/>
                <a:cs typeface="Arial Unicode MS" pitchFamily="34" charset="-120"/>
              </a:rPr>
              <a:t>導師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241425"/>
            <a:ext cx="8316912" cy="621982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altLang="zh-TW" sz="2400" smtClean="0">
                <a:solidFill>
                  <a:srgbClr val="6633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</a:p>
          <a:p>
            <a:pPr eaLnBrk="1" hangingPunct="1">
              <a:lnSpc>
                <a:spcPct val="115000"/>
              </a:lnSpc>
            </a:pPr>
            <a:r>
              <a:rPr lang="en-US" altLang="zh-TW" smtClean="0">
                <a:solidFill>
                  <a:srgbClr val="6633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lang="zh-TW" altLang="en-US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注意容易有「悲觀反應」的學生，他們容</a:t>
            </a:r>
          </a:p>
          <a:p>
            <a:pPr eaLnBrk="1" hangingPunct="1">
              <a:lnSpc>
                <a:spcPct val="115000"/>
              </a:lnSpc>
              <a:buFont typeface="Wingdings" pitchFamily="2" charset="2"/>
              <a:buNone/>
            </a:pPr>
            <a:r>
              <a:rPr lang="zh-TW" altLang="en-US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易有「人生太無常」 、「遲早會輪到我」</a:t>
            </a:r>
          </a:p>
          <a:p>
            <a:pPr eaLnBrk="1" hangingPunct="1">
              <a:lnSpc>
                <a:spcPct val="115000"/>
              </a:lnSpc>
              <a:buFont typeface="Wingdings" pitchFamily="2" charset="2"/>
              <a:buNone/>
            </a:pPr>
            <a:r>
              <a:rPr lang="zh-TW" altLang="en-US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或「我也逃不 過相同的命運」的想法 </a:t>
            </a:r>
          </a:p>
          <a:p>
            <a:pPr eaLnBrk="1" hangingPunct="1">
              <a:lnSpc>
                <a:spcPct val="115000"/>
              </a:lnSpc>
            </a:pPr>
            <a:r>
              <a:rPr lang="zh-TW" altLang="en-US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有些學生會有比較多或激烈的情緒反應，</a:t>
            </a:r>
          </a:p>
          <a:p>
            <a:pPr eaLnBrk="1" hangingPunct="1">
              <a:lnSpc>
                <a:spcPct val="115000"/>
              </a:lnSpc>
              <a:buFont typeface="Wingdings" pitchFamily="2" charset="2"/>
              <a:buNone/>
            </a:pPr>
            <a:r>
              <a:rPr lang="zh-TW" altLang="en-US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需及時通報輔導室</a:t>
            </a:r>
          </a:p>
          <a:p>
            <a:pPr eaLnBrk="1" hangingPunct="1">
              <a:lnSpc>
                <a:spcPct val="115000"/>
              </a:lnSpc>
            </a:pPr>
            <a:r>
              <a:rPr lang="zh-TW" altLang="en-US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協助照顧事件者導師</a:t>
            </a:r>
          </a:p>
          <a:p>
            <a:pPr eaLnBrk="1" hangingPunct="1">
              <a:lnSpc>
                <a:spcPct val="115000"/>
              </a:lnSpc>
            </a:pPr>
            <a:r>
              <a:rPr lang="zh-TW" altLang="en-US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導師需每日清查未到校學生並及時與家長聯繫 </a:t>
            </a:r>
          </a:p>
          <a:p>
            <a:pPr eaLnBrk="1" hangingPunct="1">
              <a:lnSpc>
                <a:spcPct val="115000"/>
              </a:lnSpc>
            </a:pPr>
            <a:r>
              <a:rPr lang="zh-TW" altLang="en-US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所有對外發言一律交由「發言人」處理</a:t>
            </a:r>
            <a:endParaRPr lang="zh-TW" altLang="en-US" sz="4000" smtClean="0">
              <a:solidFill>
                <a:srgbClr val="000066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pPr eaLnBrk="1" hangingPunct="1">
              <a:buFont typeface="Wingdings" pitchFamily="2" charset="2"/>
              <a:buNone/>
            </a:pPr>
            <a:endParaRPr lang="zh-TW" altLang="en-US" sz="2400" smtClean="0">
              <a:solidFill>
                <a:srgbClr val="000066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2400" smtClean="0">
                <a:solidFill>
                  <a:srgbClr val="8000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sz="700" smtClean="0">
                <a:solidFill>
                  <a:srgbClr val="8000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18394272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TW" altLang="en-US" dirty="0" smtClean="0">
                <a:ea typeface="Arial Unicode MS" pitchFamily="34" charset="-120"/>
                <a:cs typeface="Arial Unicode MS" pitchFamily="34" charset="-120"/>
              </a:rPr>
              <a:t>任課老師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052513"/>
            <a:ext cx="8316912" cy="561657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altLang="zh-TW" sz="2400" dirty="0" smtClean="0">
                <a:solidFill>
                  <a:srgbClr val="6633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TW" dirty="0" smtClean="0">
                <a:solidFill>
                  <a:srgbClr val="6633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lang="zh-TW" altLang="en-US" dirty="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表達對事件者的哀悼</a:t>
            </a:r>
          </a:p>
          <a:p>
            <a:pPr eaLnBrk="1" hangingPunct="1">
              <a:lnSpc>
                <a:spcPct val="110000"/>
              </a:lnSpc>
            </a:pPr>
            <a:r>
              <a:rPr lang="zh-TW" altLang="en-US" dirty="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課程進度可以照常進行，但可以少一些、慢一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zh-TW" altLang="en-US" dirty="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些 ，或寫作業考卷，但儘量不要讓學生自習</a:t>
            </a:r>
          </a:p>
          <a:p>
            <a:pPr eaLnBrk="1" hangingPunct="1">
              <a:lnSpc>
                <a:spcPct val="110000"/>
              </a:lnSpc>
            </a:pPr>
            <a:r>
              <a:rPr lang="zh-TW" altLang="en-US" dirty="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若學生想談則讓學生說一說、哭 一哭，或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zh-TW" altLang="en-US" dirty="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指導學生製作卡片、摺紙鶴、摺星星等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zh-TW" altLang="en-US" dirty="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  <a:r>
              <a:rPr lang="zh-TW" altLang="en-US" dirty="0" smtClean="0">
                <a:solidFill>
                  <a:srgbClr val="000066"/>
                </a:solidFill>
                <a:ea typeface="Arial Unicode MS" pitchFamily="34" charset="-120"/>
                <a:cs typeface="Arial Unicode MS" pitchFamily="34" charset="-120"/>
              </a:rPr>
              <a:t>（勿將事件者天使化、勿布置教室）</a:t>
            </a:r>
            <a:endParaRPr lang="zh-TW" altLang="en-US" dirty="0" smtClean="0">
              <a:solidFill>
                <a:srgbClr val="000066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pPr eaLnBrk="1" hangingPunct="1">
              <a:lnSpc>
                <a:spcPct val="110000"/>
              </a:lnSpc>
            </a:pPr>
            <a:r>
              <a:rPr lang="zh-TW" altLang="en-US" dirty="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引導學生看到自己生命的力量</a:t>
            </a:r>
            <a:r>
              <a:rPr lang="zh-TW" altLang="en-US" sz="2400" dirty="0" smtClean="0">
                <a:solidFill>
                  <a:srgbClr val="000066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sz="700" dirty="0" smtClean="0">
                <a:solidFill>
                  <a:srgbClr val="8000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29742845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珍愛自己、關心他人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zh-TW" altLang="en-US" i="1" dirty="0" smtClean="0">
                <a:latin typeface="標楷體" pitchFamily="65" charset="-120"/>
                <a:ea typeface="標楷體" pitchFamily="65" charset="-120"/>
              </a:rPr>
              <a:t>互相協助</a:t>
            </a:r>
            <a:endParaRPr lang="en-US" altLang="zh-TW" i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zh-TW" altLang="en-US" i="1" dirty="0" smtClean="0">
                <a:latin typeface="標楷體" pitchFamily="65" charset="-120"/>
                <a:ea typeface="標楷體" pitchFamily="65" charset="-120"/>
              </a:rPr>
              <a:t>度過短暫的心理不適，</a:t>
            </a:r>
            <a:endParaRPr lang="en-US" altLang="zh-TW" i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zh-TW" altLang="en-US" i="1" dirty="0" smtClean="0">
                <a:latin typeface="標楷體" pitchFamily="65" charset="-120"/>
                <a:ea typeface="標楷體" pitchFamily="65" charset="-120"/>
              </a:rPr>
              <a:t>發展出新的適應力</a:t>
            </a:r>
            <a:endParaRPr lang="zh-TW" altLang="en-US" i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65141198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456</Words>
  <Application>Microsoft Office PowerPoint</Application>
  <PresentationFormat>如螢幕大小 (4:3)</PresentationFormat>
  <Paragraphs>67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8" baseType="lpstr">
      <vt:lpstr>Arial Unicode MS</vt:lpstr>
      <vt:lpstr>華康鐵線龍門W3</vt:lpstr>
      <vt:lpstr>新細明體</vt:lpstr>
      <vt:lpstr>標楷體</vt:lpstr>
      <vt:lpstr>Arial</vt:lpstr>
      <vt:lpstr>Calibri</vt:lpstr>
      <vt:lpstr>Times New Roman</vt:lpstr>
      <vt:lpstr>Wingdings</vt:lpstr>
      <vt:lpstr>Layers</vt:lpstr>
      <vt:lpstr>安心講座</vt:lpstr>
      <vt:lpstr>PowerPoint 簡報</vt:lpstr>
      <vt:lpstr>急性壓力反應</vt:lpstr>
      <vt:lpstr>安心法寶：「信、運、同、轉」 （黃龍杰，2008） </vt:lpstr>
      <vt:lpstr>安心法寶： 「信、運、同、轉」</vt:lpstr>
      <vt:lpstr>導師</vt:lpstr>
      <vt:lpstr>導師</vt:lpstr>
      <vt:lpstr>任課老師</vt:lpstr>
      <vt:lpstr>珍愛自己、關心他人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6</cp:revision>
  <dcterms:created xsi:type="dcterms:W3CDTF">2020-03-18T05:40:39Z</dcterms:created>
  <dcterms:modified xsi:type="dcterms:W3CDTF">2021-04-13T06:10:24Z</dcterms:modified>
</cp:coreProperties>
</file>